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76" r:id="rId3"/>
    <p:sldId id="261" r:id="rId4"/>
    <p:sldId id="262" r:id="rId5"/>
    <p:sldId id="258" r:id="rId6"/>
    <p:sldId id="277" r:id="rId7"/>
    <p:sldId id="278" r:id="rId8"/>
    <p:sldId id="265" r:id="rId9"/>
    <p:sldId id="272" r:id="rId10"/>
    <p:sldId id="267" r:id="rId11"/>
    <p:sldId id="268" r:id="rId12"/>
    <p:sldId id="273" r:id="rId13"/>
    <p:sldId id="274" r:id="rId14"/>
    <p:sldId id="275" r:id="rId15"/>
    <p:sldId id="271" r:id="rId16"/>
    <p:sldId id="270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7" autoAdjust="0"/>
    <p:restoredTop sz="95520" autoAdjust="0"/>
  </p:normalViewPr>
  <p:slideViewPr>
    <p:cSldViewPr snapToObjects="1">
      <p:cViewPr>
        <p:scale>
          <a:sx n="175" d="100"/>
          <a:sy n="175" d="100"/>
        </p:scale>
        <p:origin x="520" y="1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1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6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4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9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3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9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9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289F4-E2F4-F841-B41E-5BF04B8A7B63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_risk_raster_comp.png"/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r="16813"/>
          <a:stretch/>
        </p:blipFill>
        <p:spPr>
          <a:xfrm>
            <a:off x="-1" y="0"/>
            <a:ext cx="915011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Mapping status and conservation of global at-risk marine </a:t>
            </a:r>
            <a:r>
              <a:rPr lang="en-US" b="1" dirty="0" smtClean="0">
                <a:solidFill>
                  <a:srgbClr val="000000"/>
                </a:solidFill>
              </a:rPr>
              <a:t>biodiversity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 fontScale="47500" lnSpcReduction="20000"/>
          </a:bodyPr>
          <a:lstStyle/>
          <a:p>
            <a:r>
              <a:rPr lang="en-US" sz="3800" b="1" dirty="0" smtClean="0">
                <a:solidFill>
                  <a:schemeClr val="tx1"/>
                </a:solidFill>
              </a:rPr>
              <a:t>Casey C. O’Hara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1,2</a:t>
            </a:r>
            <a:r>
              <a:rPr lang="en-US" sz="3800" b="1" dirty="0" smtClean="0">
                <a:solidFill>
                  <a:schemeClr val="tx1"/>
                </a:solidFill>
              </a:rPr>
              <a:t>, Juan Carlos Villaseñor-Derbez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</a:t>
            </a:r>
            <a:r>
              <a:rPr lang="en-US" sz="3800" b="1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3800" b="1" dirty="0" smtClean="0">
                <a:solidFill>
                  <a:schemeClr val="tx1"/>
                </a:solidFill>
              </a:rPr>
              <a:t>Gina M. Ralph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3</a:t>
            </a:r>
            <a:r>
              <a:rPr lang="en-US" sz="3800" b="1" dirty="0" smtClean="0">
                <a:solidFill>
                  <a:schemeClr val="tx1"/>
                </a:solidFill>
              </a:rPr>
              <a:t>, Benjamin S. Halpern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1,2</a:t>
            </a:r>
            <a:r>
              <a:rPr lang="en-US" sz="3800" b="1" dirty="0" smtClean="0">
                <a:solidFill>
                  <a:schemeClr val="tx1"/>
                </a:solidFill>
              </a:rPr>
              <a:t/>
            </a:r>
            <a:br>
              <a:rPr lang="en-US" sz="3800" b="1" dirty="0" smtClean="0">
                <a:solidFill>
                  <a:schemeClr val="tx1"/>
                </a:solidFill>
              </a:rPr>
            </a:br>
            <a:endParaRPr lang="en-US" sz="3800" b="1" dirty="0" smtClean="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Bren School of Environmental Science and Management, University of California, Santa Barbara CA 93106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National Center for Ecological Analysis and Synthesis, University of California, 735 State Street Suite 300, Santa Barbara CA 93101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UCN Marine Biodiversity Unit, Department of Biological Sciences, Old Dominion University, Norfolk, VA 23529, USA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3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pa_plot_global_ee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within marine reserves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Global Exclusive Economic Zones (EEZs)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Talk about proactive vs. reactive</a:t>
            </a:r>
          </a:p>
        </p:txBody>
      </p:sp>
    </p:spTree>
    <p:extLst>
      <p:ext uri="{BB962C8B-B14F-4D97-AF65-F5344CB8AC3E}">
        <p14:creationId xmlns:p14="http://schemas.microsoft.com/office/powerpoint/2010/main" val="351795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within marine reserves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Global Exclusive Economic Zones (EEZs)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Biodiversity within marine reserves (high seas)</a:t>
            </a:r>
            <a:endParaRPr lang="en-US" sz="2800" dirty="0"/>
          </a:p>
        </p:txBody>
      </p:sp>
      <p:pic>
        <p:nvPicPr>
          <p:cNvPr id="4" name="Picture 3" descr="mpa_plot_global_eez_prot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pic>
        <p:nvPicPr>
          <p:cNvPr id="6" name="Picture 5" descr="mpa_plot_global_ee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pic>
        <p:nvPicPr>
          <p:cNvPr id="5" name="Picture 4" descr="mpa_plot_high_se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4280528"/>
            <a:ext cx="86182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protection by </a:t>
            </a:r>
            <a:r>
              <a:rPr lang="en-US" dirty="0" err="1" smtClean="0"/>
              <a:t>georegion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3_bd_risk_vs_mp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" y="1600200"/>
            <a:ext cx="7600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protection by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4_bd_risk_vs_habit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" y="1600200"/>
            <a:ext cx="760095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Biodiversity risk relative to cumulative human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Percent Threatened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1_comp_ass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70"/>
            <a:ext cx="9144000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of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_S4_var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826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richness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_S1_nspp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557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 to increase protection of marine biodiversity </a:t>
            </a:r>
            <a:r>
              <a:rPr lang="mr-IN" dirty="0" smtClean="0"/>
              <a:t>–</a:t>
            </a:r>
            <a:r>
              <a:rPr lang="en-US" dirty="0" smtClean="0"/>
              <a:t> Aichi and renegotiations in 2020</a:t>
            </a:r>
          </a:p>
          <a:p>
            <a:r>
              <a:rPr lang="en-US" dirty="0" smtClean="0"/>
              <a:t>Prioritization based on richness, abundance</a:t>
            </a:r>
          </a:p>
          <a:p>
            <a:r>
              <a:rPr lang="en-US" dirty="0" smtClean="0"/>
              <a:t>But not on conservation status (i.e. extinction risk </a:t>
            </a:r>
            <a:r>
              <a:rPr lang="mr-IN" dirty="0" smtClean="0"/>
              <a:t>–</a:t>
            </a:r>
            <a:r>
              <a:rPr lang="en-US" dirty="0" smtClean="0"/>
              <a:t> IUCN Red List of Threatened Species)</a:t>
            </a:r>
          </a:p>
          <a:p>
            <a:r>
              <a:rPr lang="en-US" dirty="0" smtClean="0"/>
              <a:t>So we mapped conservation status of 5291 marine species across 25 taxonomic groups</a:t>
            </a:r>
          </a:p>
          <a:p>
            <a:pPr lvl="1"/>
            <a:r>
              <a:rPr lang="en-US" dirty="0" smtClean="0"/>
              <a:t>Mammals, corals, turtles, sharks/rays, many fishes, </a:t>
            </a:r>
            <a:r>
              <a:rPr lang="en-US" dirty="0" err="1" smtClean="0"/>
              <a:t>seagrasses</a:t>
            </a:r>
            <a:r>
              <a:rPr lang="en-US" dirty="0" smtClean="0"/>
              <a:t>, mangroves, some inverts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0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an_risk_raste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9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rmochelys_coriacea_glob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hunnus_thynn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00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istiblennius_dussumier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epinephelus_malabari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3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eubalaena_japonic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holothuria_colub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montipora_caliculat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57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favites_chinensi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holothuria_erinaceau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thunnus_maccoyi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gardineroseris_planulata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holothuria_scabr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14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holothuria_erinaceau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sphyrna_mokarra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epinephelus_coioid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onus_miliari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canthastrea_bowerbanki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risk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thunnus_thynn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00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 descr="istiblennius_dussumier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epinephelus_malabaricu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343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eubalaena_japonic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14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 descr="holothuria_colub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86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Picture 25" descr="montipora_caliculata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657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favites_chinensi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429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holothuria_erinaceau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 descr="thunnus_maccoyi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971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gardineroseris_planulata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holothuria_scabr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14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 descr="holothuria_erinaceau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sphyrna_mokarran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57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epinephelus_coioid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onus_miliaris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002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canthastrea_bowerbanki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16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risk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17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357 L 0 -0.13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266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0017 0.2335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.00035 0.2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166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1335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6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1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6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0.0335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3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06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099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 -0.166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99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97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2331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risk maps</a:t>
            </a:r>
            <a:endParaRPr lang="en-US" dirty="0"/>
          </a:p>
        </p:txBody>
      </p:sp>
      <p:pic>
        <p:nvPicPr>
          <p:cNvPr id="25" name="Picture 24" descr="mean_rr_risk_raster_comp_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00400"/>
            <a:ext cx="7010400" cy="1219200"/>
          </a:xfrm>
          <a:prstGeom prst="rect">
            <a:avLst/>
          </a:prstGeom>
          <a:effectLst>
            <a:outerShdw blurRad="127000" dist="635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855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_rr_risk_raste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biodiversity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2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2_taxa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61" y="305084"/>
            <a:ext cx="5037620" cy="6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9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179</Words>
  <Application>Microsoft Macintosh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Mapping status and conservation of global at-risk marine biodiversity</vt:lpstr>
      <vt:lpstr>Problem statement</vt:lpstr>
      <vt:lpstr>Global </vt:lpstr>
      <vt:lpstr>Global score</vt:lpstr>
      <vt:lpstr>Creating risk maps</vt:lpstr>
      <vt:lpstr>Creating risk maps</vt:lpstr>
      <vt:lpstr>Creating risk maps</vt:lpstr>
      <vt:lpstr>Marine biodiversity risk</vt:lpstr>
      <vt:lpstr>PowerPoint Presentation</vt:lpstr>
      <vt:lpstr>Biodiversity within marine reserves</vt:lpstr>
      <vt:lpstr>Biodiversity within marine reserves</vt:lpstr>
      <vt:lpstr>Marine protection by georegion</vt:lpstr>
      <vt:lpstr>Marine protection by habitat</vt:lpstr>
      <vt:lpstr>Next Steps</vt:lpstr>
      <vt:lpstr>Risk and Percent Threatened</vt:lpstr>
      <vt:lpstr>Variance of risk</vt:lpstr>
      <vt:lpstr>Species richness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O'Hara</dc:creator>
  <cp:lastModifiedBy>Microsoft Office User</cp:lastModifiedBy>
  <cp:revision>16</cp:revision>
  <dcterms:created xsi:type="dcterms:W3CDTF">2019-02-25T19:14:04Z</dcterms:created>
  <dcterms:modified xsi:type="dcterms:W3CDTF">2019-02-27T06:01:25Z</dcterms:modified>
</cp:coreProperties>
</file>